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media1.mov" ContentType="audio/unknown"/>
  <Override PartName="/ppt/media/image3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view3D>
      <c:rotX val="15"/>
      <c:hPercent val="139"/>
      <c:rotY val="0"/>
      <c:depthPercent val="36"/>
      <c:rAngAx val="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rgbClr val="00D2A9"/>
            </a:solidFill>
            <a:ln w="12700" cap="flat">
              <a:noFill/>
              <a:prstDash val="solid"/>
              <a:round/>
            </a:ln>
            <a:effectLst/>
            <a:sp3d prstMaterial="matte"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1" i="0" strike="noStrike" sz="1799" u="non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1999</c:v>
                </c:pt>
                <c:pt idx="1">
                  <c:v>2005</c:v>
                </c:pt>
                <c:pt idx="2">
                  <c:v>2009</c:v>
                </c:pt>
                <c:pt idx="3">
                  <c:v>2015</c:v>
                </c:pt>
                <c:pt idx="4">
                  <c:v>2025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25.040000</c:v>
                </c:pt>
                <c:pt idx="1">
                  <c:v>30.880000</c:v>
                </c:pt>
                <c:pt idx="2">
                  <c:v>36.860000</c:v>
                </c:pt>
                <c:pt idx="3">
                  <c:v>46.040000</c:v>
                </c:pt>
                <c:pt idx="4">
                  <c:v>58.850000</c:v>
                </c:pt>
              </c:numCache>
            </c:numRef>
          </c:val>
          <c:shape val="box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rgbClr val="434ED6"/>
            </a:solidFill>
            <a:ln w="12700" cap="flat">
              <a:noFill/>
              <a:prstDash val="solid"/>
              <a:round/>
            </a:ln>
            <a:effectLst/>
            <a:sp3d prstMaterial="matte"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1" i="0" strike="noStrike" sz="1799" u="non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1999</c:v>
                </c:pt>
                <c:pt idx="1">
                  <c:v>2005</c:v>
                </c:pt>
                <c:pt idx="2">
                  <c:v>2009</c:v>
                </c:pt>
                <c:pt idx="3">
                  <c:v>2015</c:v>
                </c:pt>
                <c:pt idx="4">
                  <c:v>2025</c:v>
                </c:pt>
              </c:strCache>
            </c:strRef>
          </c:cat>
          <c:val>
            <c:numRef>
              <c:f>Sheet1!$B$3:$F$3</c:f>
              <c:numCache>
                <c:ptCount val="0"/>
              </c:numCache>
            </c:numRef>
          </c:val>
          <c:shape val="box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North</c:v>
                </c:pt>
              </c:strCache>
            </c:strRef>
          </c:tx>
          <c:spPr>
            <a:solidFill>
              <a:srgbClr val="D6D7FF"/>
            </a:solidFill>
            <a:ln w="12700" cap="flat">
              <a:noFill/>
              <a:prstDash val="solid"/>
              <a:round/>
            </a:ln>
            <a:effectLst/>
            <a:sp3d prstMaterial="matte"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1" i="0" strike="noStrike" sz="1799" u="non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1999</c:v>
                </c:pt>
                <c:pt idx="1">
                  <c:v>2005</c:v>
                </c:pt>
                <c:pt idx="2">
                  <c:v>2009</c:v>
                </c:pt>
                <c:pt idx="3">
                  <c:v>2015</c:v>
                </c:pt>
                <c:pt idx="4">
                  <c:v>2025</c:v>
                </c:pt>
              </c:strCache>
            </c:strRef>
          </c:cat>
          <c:val>
            <c:numRef>
              <c:f>Sheet1!$B$4:$F$4</c:f>
              <c:numCache>
                <c:ptCount val="0"/>
              </c:numCache>
            </c:numRef>
          </c:val>
          <c:shape val="box"/>
        </c:ser>
        <c:gapWidth val="150"/>
        <c:gapDepth val="150"/>
        <c:shape val="box"/>
        <c:axId val="2094734552"/>
        <c:axId val="2094734553"/>
        <c:axId val="2094734554"/>
      </c:bar3D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1" i="0" strike="noStrike" sz="1200" u="none">
                <a:solidFill>
                  <a:srgbClr val="000000"/>
                </a:solidFill>
                <a:latin typeface="Times New Roman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000000"/>
              </a:solidFill>
              <a:prstDash val="solid"/>
              <a:round/>
            </a:ln>
          </c:spPr>
        </c:majorGridlines>
        <c:numFmt formatCode="0.00" sourceLinked="0"/>
        <c:majorTickMark val="out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1" i="0" strike="noStrike" sz="1799" u="none">
                <a:solidFill>
                  <a:srgbClr val="000000"/>
                </a:solidFill>
                <a:latin typeface="Times New Roman"/>
              </a:defRPr>
            </a:pPr>
          </a:p>
        </c:txPr>
        <c:crossAx val="2094734552"/>
        <c:crosses val="autoZero"/>
        <c:crossBetween val="between"/>
        <c:majorUnit val="15"/>
        <c:minorUnit val="7.5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round/>
          </a:ln>
        </c:spPr>
        <c:crossAx val="2094734553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0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view3D>
      <c:rotX val="15"/>
      <c:hPercent val="139"/>
      <c:rotY val="0"/>
      <c:depthPercent val="36"/>
      <c:rAngAx val="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rgbClr val="00D2A9"/>
            </a:solidFill>
            <a:ln w="12700" cap="flat">
              <a:noFill/>
              <a:prstDash val="solid"/>
              <a:round/>
            </a:ln>
            <a:effectLst/>
            <a:sp3d prstMaterial="matte"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1" i="0" strike="noStrike" sz="1799" u="non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1999</c:v>
                </c:pt>
                <c:pt idx="1">
                  <c:v>2005</c:v>
                </c:pt>
                <c:pt idx="2">
                  <c:v>2009</c:v>
                </c:pt>
                <c:pt idx="3">
                  <c:v>2015</c:v>
                </c:pt>
                <c:pt idx="4">
                  <c:v>2025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25.040000</c:v>
                </c:pt>
                <c:pt idx="1">
                  <c:v>30.880000</c:v>
                </c:pt>
                <c:pt idx="2">
                  <c:v>36.860000</c:v>
                </c:pt>
                <c:pt idx="3">
                  <c:v>46.040000</c:v>
                </c:pt>
                <c:pt idx="4">
                  <c:v>58.850000</c:v>
                </c:pt>
              </c:numCache>
            </c:numRef>
          </c:val>
          <c:shape val="box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rgbClr val="434ED6"/>
            </a:solidFill>
            <a:ln w="12700" cap="flat">
              <a:noFill/>
              <a:prstDash val="solid"/>
              <a:round/>
            </a:ln>
            <a:effectLst/>
            <a:sp3d prstMaterial="matte"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1" i="0" strike="noStrike" sz="1799" u="non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1999</c:v>
                </c:pt>
                <c:pt idx="1">
                  <c:v>2005</c:v>
                </c:pt>
                <c:pt idx="2">
                  <c:v>2009</c:v>
                </c:pt>
                <c:pt idx="3">
                  <c:v>2015</c:v>
                </c:pt>
                <c:pt idx="4">
                  <c:v>2025</c:v>
                </c:pt>
              </c:strCache>
            </c:strRef>
          </c:cat>
          <c:val>
            <c:numRef>
              <c:f>Sheet1!$B$3:$F$3</c:f>
              <c:numCache>
                <c:ptCount val="0"/>
              </c:numCache>
            </c:numRef>
          </c:val>
          <c:shape val="box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North</c:v>
                </c:pt>
              </c:strCache>
            </c:strRef>
          </c:tx>
          <c:spPr>
            <a:solidFill>
              <a:srgbClr val="D6D7FF"/>
            </a:solidFill>
            <a:ln w="12700" cap="flat">
              <a:noFill/>
              <a:prstDash val="solid"/>
              <a:round/>
            </a:ln>
            <a:effectLst/>
            <a:sp3d prstMaterial="matte"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1" i="0" strike="noStrike" sz="1799" u="non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1999</c:v>
                </c:pt>
                <c:pt idx="1">
                  <c:v>2005</c:v>
                </c:pt>
                <c:pt idx="2">
                  <c:v>2009</c:v>
                </c:pt>
                <c:pt idx="3">
                  <c:v>2015</c:v>
                </c:pt>
                <c:pt idx="4">
                  <c:v>2025</c:v>
                </c:pt>
              </c:strCache>
            </c:strRef>
          </c:cat>
          <c:val>
            <c:numRef>
              <c:f>Sheet1!$B$4:$F$4</c:f>
              <c:numCache>
                <c:ptCount val="0"/>
              </c:numCache>
            </c:numRef>
          </c:val>
          <c:shape val="box"/>
        </c:ser>
        <c:gapWidth val="150"/>
        <c:gapDepth val="150"/>
        <c:shape val="box"/>
        <c:axId val="2094734552"/>
        <c:axId val="2094734553"/>
        <c:axId val="2094734554"/>
      </c:bar3D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1" i="0" strike="noStrike" sz="1200" u="none">
                <a:solidFill>
                  <a:srgbClr val="000000"/>
                </a:solidFill>
                <a:latin typeface="Times New Roman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000000"/>
              </a:solidFill>
              <a:prstDash val="solid"/>
              <a:round/>
            </a:ln>
          </c:spPr>
        </c:majorGridlines>
        <c:numFmt formatCode="0.00" sourceLinked="0"/>
        <c:majorTickMark val="out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1" i="0" strike="noStrike" sz="1799" u="none">
                <a:solidFill>
                  <a:srgbClr val="000000"/>
                </a:solidFill>
                <a:latin typeface="Times New Roman"/>
              </a:defRPr>
            </a:pPr>
          </a:p>
        </c:txPr>
        <c:crossAx val="2094734552"/>
        <c:crosses val="autoZero"/>
        <c:crossBetween val="between"/>
        <c:majorUnit val="15"/>
        <c:minorUnit val="7.5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round/>
          </a:ln>
        </c:spPr>
        <c:crossAx val="2094734553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0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279400" y="1600200"/>
            <a:ext cx="9601200" cy="2527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279400" y="4114800"/>
            <a:ext cx="9601200" cy="1016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9" name="Shape 8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xfrm>
            <a:off x="279400" y="2514600"/>
            <a:ext cx="9601200" cy="2578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7" name="Shape 9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pic" idx="13"/>
          </p:nvPr>
        </p:nvSpPr>
        <p:spPr>
          <a:xfrm>
            <a:off x="1030747" y="419100"/>
            <a:ext cx="8108428" cy="45739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5" name="Shape 105"/>
          <p:cNvSpPr/>
          <p:nvPr>
            <p:ph type="title"/>
          </p:nvPr>
        </p:nvSpPr>
        <p:spPr>
          <a:xfrm>
            <a:off x="279400" y="5791200"/>
            <a:ext cx="9601200" cy="1003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6" name="Shape 10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pic" idx="13"/>
          </p:nvPr>
        </p:nvSpPr>
        <p:spPr>
          <a:xfrm>
            <a:off x="1030747" y="419100"/>
            <a:ext cx="8108428" cy="45739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14" name="Shape 114"/>
          <p:cNvSpPr/>
          <p:nvPr>
            <p:ph type="title"/>
          </p:nvPr>
        </p:nvSpPr>
        <p:spPr>
          <a:xfrm>
            <a:off x="279400" y="5791200"/>
            <a:ext cx="9601200" cy="1003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5" name="Shape 1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pic" sz="half" idx="13"/>
          </p:nvPr>
        </p:nvSpPr>
        <p:spPr>
          <a:xfrm>
            <a:off x="5245100" y="530820"/>
            <a:ext cx="4686300" cy="656280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23" name="Shape 123"/>
          <p:cNvSpPr/>
          <p:nvPr>
            <p:ph type="title"/>
          </p:nvPr>
        </p:nvSpPr>
        <p:spPr>
          <a:xfrm>
            <a:off x="279400" y="1079500"/>
            <a:ext cx="4610100" cy="2743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4" name="Shape 124"/>
          <p:cNvSpPr/>
          <p:nvPr>
            <p:ph type="body" sz="quarter" idx="1"/>
          </p:nvPr>
        </p:nvSpPr>
        <p:spPr>
          <a:xfrm>
            <a:off x="279400" y="3810000"/>
            <a:ext cx="4610100" cy="1016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hape 12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pic" sz="half" idx="13"/>
          </p:nvPr>
        </p:nvSpPr>
        <p:spPr>
          <a:xfrm>
            <a:off x="5245100" y="530820"/>
            <a:ext cx="4686300" cy="656280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33" name="Shape 133"/>
          <p:cNvSpPr/>
          <p:nvPr>
            <p:ph type="title"/>
          </p:nvPr>
        </p:nvSpPr>
        <p:spPr>
          <a:xfrm>
            <a:off x="279400" y="1079500"/>
            <a:ext cx="4610100" cy="2743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34" name="Shape 134"/>
          <p:cNvSpPr/>
          <p:nvPr>
            <p:ph type="body" sz="quarter" idx="1"/>
          </p:nvPr>
        </p:nvSpPr>
        <p:spPr>
          <a:xfrm>
            <a:off x="279400" y="3810000"/>
            <a:ext cx="4610100" cy="1016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hape 13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pic" sz="half" idx="13"/>
          </p:nvPr>
        </p:nvSpPr>
        <p:spPr>
          <a:xfrm>
            <a:off x="5880100" y="2197100"/>
            <a:ext cx="3429000" cy="5158409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4" name="Shape 144"/>
          <p:cNvSpPr/>
          <p:nvPr>
            <p:ph type="body" sz="half" idx="1"/>
          </p:nvPr>
        </p:nvSpPr>
        <p:spPr>
          <a:xfrm>
            <a:off x="279400" y="2489200"/>
            <a:ext cx="4610100" cy="4559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hape 1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3" name="Shape 153"/>
          <p:cNvSpPr/>
          <p:nvPr>
            <p:ph type="body" sz="half" idx="1"/>
          </p:nvPr>
        </p:nvSpPr>
        <p:spPr>
          <a:xfrm>
            <a:off x="279400" y="2489200"/>
            <a:ext cx="4610100" cy="4559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hape 1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2" name="Shape 162"/>
          <p:cNvSpPr/>
          <p:nvPr>
            <p:ph type="body" sz="half" idx="1"/>
          </p:nvPr>
        </p:nvSpPr>
        <p:spPr>
          <a:xfrm>
            <a:off x="5270500" y="2489200"/>
            <a:ext cx="4610100" cy="4559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hape 16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030747" y="419100"/>
            <a:ext cx="8108428" cy="45739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279400" y="5346700"/>
            <a:ext cx="9601200" cy="9779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279400" y="6311900"/>
            <a:ext cx="96012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 - Photo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pic" idx="13"/>
          </p:nvPr>
        </p:nvSpPr>
        <p:spPr>
          <a:xfrm>
            <a:off x="1030747" y="419100"/>
            <a:ext cx="8108428" cy="45739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1" name="Shape 31"/>
          <p:cNvSpPr/>
          <p:nvPr>
            <p:ph type="title"/>
          </p:nvPr>
        </p:nvSpPr>
        <p:spPr>
          <a:xfrm>
            <a:off x="279400" y="5346700"/>
            <a:ext cx="9601200" cy="9779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2" name="Shape 32"/>
          <p:cNvSpPr/>
          <p:nvPr>
            <p:ph type="body" sz="quarter" idx="1"/>
          </p:nvPr>
        </p:nvSpPr>
        <p:spPr>
          <a:xfrm>
            <a:off x="279400" y="6311900"/>
            <a:ext cx="96012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279400" y="2489200"/>
            <a:ext cx="9601200" cy="4559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hape 4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279400" y="2489200"/>
            <a:ext cx="9601200" cy="4559300"/>
          </a:xfrm>
          <a:prstGeom prst="rect">
            <a:avLst/>
          </a:prstGeom>
        </p:spPr>
        <p:txBody>
          <a:bodyPr numCol="2" spcCol="480059" anchor="t"/>
          <a:lstStyle>
            <a:lvl1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rgbClr val="53535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Shape 8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279400" y="203200"/>
            <a:ext cx="96012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279400" y="203200"/>
            <a:ext cx="96012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4927600" y="7213600"/>
            <a:ext cx="292100" cy="304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228600" marR="0" indent="-228600" algn="l" defTabSz="457200" rtl="0" latinLnBrk="0">
        <a:lnSpc>
          <a:spcPct val="120000"/>
        </a:lnSpc>
        <a:spcBef>
          <a:spcPts val="30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1pPr>
      <a:lvl2pPr marL="546100" marR="0" indent="-228600" algn="l" defTabSz="457200" rtl="0" latinLnBrk="0">
        <a:lnSpc>
          <a:spcPct val="120000"/>
        </a:lnSpc>
        <a:spcBef>
          <a:spcPts val="30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2pPr>
      <a:lvl3pPr marL="863600" marR="0" indent="-228600" algn="l" defTabSz="457200" rtl="0" latinLnBrk="0">
        <a:lnSpc>
          <a:spcPct val="120000"/>
        </a:lnSpc>
        <a:spcBef>
          <a:spcPts val="30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3pPr>
      <a:lvl4pPr marL="1181100" marR="0" indent="-228600" algn="l" defTabSz="457200" rtl="0" latinLnBrk="0">
        <a:lnSpc>
          <a:spcPct val="120000"/>
        </a:lnSpc>
        <a:spcBef>
          <a:spcPts val="30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4pPr>
      <a:lvl5pPr marL="1498600" marR="0" indent="-228600" algn="l" defTabSz="457200" rtl="0" latinLnBrk="0">
        <a:lnSpc>
          <a:spcPct val="120000"/>
        </a:lnSpc>
        <a:spcBef>
          <a:spcPts val="30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5pPr>
      <a:lvl6pPr marL="1816100" marR="0" indent="-228600" algn="l" defTabSz="457200" rtl="0" latinLnBrk="0">
        <a:lnSpc>
          <a:spcPct val="120000"/>
        </a:lnSpc>
        <a:spcBef>
          <a:spcPts val="30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6pPr>
      <a:lvl7pPr marL="2133600" marR="0" indent="-228600" algn="l" defTabSz="457200" rtl="0" latinLnBrk="0">
        <a:lnSpc>
          <a:spcPct val="120000"/>
        </a:lnSpc>
        <a:spcBef>
          <a:spcPts val="30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7pPr>
      <a:lvl8pPr marL="2451100" marR="0" indent="-228600" algn="l" defTabSz="457200" rtl="0" latinLnBrk="0">
        <a:lnSpc>
          <a:spcPct val="120000"/>
        </a:lnSpc>
        <a:spcBef>
          <a:spcPts val="30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8pPr>
      <a:lvl9pPr marL="2768600" marR="0" indent="-228600" algn="l" defTabSz="457200" rtl="0" latinLnBrk="0">
        <a:lnSpc>
          <a:spcPct val="120000"/>
        </a:lnSpc>
        <a:spcBef>
          <a:spcPts val="30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chart" Target="../charts/chart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chart" Target="../charts/chart2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NFDA Webinar-1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sp>
        <p:nvSpPr>
          <p:cNvPr id="173" name="Shape 173"/>
          <p:cNvSpPr/>
          <p:nvPr>
            <p:ph type="title"/>
          </p:nvPr>
        </p:nvSpPr>
        <p:spPr>
          <a:xfrm>
            <a:off x="279400" y="4584700"/>
            <a:ext cx="9601200" cy="1739900"/>
          </a:xfrm>
          <a:prstGeom prst="rect">
            <a:avLst/>
          </a:prstGeom>
        </p:spPr>
        <p:txBody>
          <a:bodyPr/>
          <a:lstStyle/>
          <a:p>
            <a:pPr/>
            <a:r>
              <a:t>Profit From Funeral Industry Trends</a:t>
            </a:r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Kathy Dudley  AIFSE</a:t>
            </a:r>
          </a:p>
        </p:txBody>
      </p:sp>
      <p:pic>
        <p:nvPicPr>
          <p:cNvPr id="175" name="FWLogo_OfficialPrintVersion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70189" y="1765300"/>
            <a:ext cx="7432323" cy="1460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016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999" vol="50000">
                <p:cTn id="7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13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14" name="Shape 214"/>
          <p:cNvSpPr/>
          <p:nvPr/>
        </p:nvSpPr>
        <p:spPr>
          <a:xfrm>
            <a:off x="279400" y="1524000"/>
            <a:ext cx="9601200" cy="533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rPr>
                <a:solidFill>
                  <a:srgbClr val="525252"/>
                </a:solidFill>
              </a:rPr>
              <a:t>Technology Playing Larger Role</a:t>
            </a:r>
          </a:p>
          <a:p>
            <a:pPr algn="l">
              <a:defRPr sz="2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Websites, online obituaries and guestbooks, even online memorial broadcasts.</a:t>
            </a:r>
          </a:p>
          <a:p>
            <a:pPr marL="393700" indent="-393700" algn="l">
              <a:tabLst>
                <a:tab pos="393700" algn="l"/>
              </a:tabLst>
              <a:defRPr sz="3600"/>
            </a:pPr>
          </a:p>
          <a:p>
            <a:pPr marL="393700" indent="-393700" algn="l">
              <a:defRPr sz="3600"/>
            </a:pPr>
          </a:p>
          <a:p>
            <a:pPr>
              <a:defRPr i="1" sz="3600"/>
            </a:pPr>
            <a:r>
              <a:t>Distance often means less flowers.  Offer alternatives to fresh flowers, more keepsakes.  Get involved with listings and ads/sponsorships on FH websites.</a:t>
            </a:r>
          </a:p>
          <a:p>
            <a:pPr algn="l">
              <a:lnSpc>
                <a:spcPct val="60000"/>
              </a:lnSpc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17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18" name="Shape 218"/>
          <p:cNvSpPr/>
          <p:nvPr/>
        </p:nvSpPr>
        <p:spPr>
          <a:xfrm>
            <a:off x="279400" y="1524000"/>
            <a:ext cx="9601200" cy="293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rPr>
                <a:solidFill>
                  <a:srgbClr val="525252"/>
                </a:solidFill>
              </a:rPr>
              <a:t>Green Funerals</a:t>
            </a:r>
          </a:p>
          <a:p>
            <a:pPr algn="l">
              <a:defRPr sz="2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Sometimes lower cost but not always.</a:t>
            </a:r>
          </a:p>
          <a:p>
            <a:pPr marL="393700" indent="-393700" algn="l">
              <a:tabLst>
                <a:tab pos="393700" algn="l"/>
              </a:tabLst>
              <a:defRPr sz="1400"/>
            </a:pPr>
          </a:p>
          <a:p>
            <a:pPr>
              <a:defRPr i="1" sz="3600"/>
            </a:pPr>
          </a:p>
          <a:p>
            <a:pPr algn="l">
              <a:lnSpc>
                <a:spcPct val="60000"/>
              </a:lnSpc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21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22" name="Shape 222"/>
          <p:cNvSpPr/>
          <p:nvPr/>
        </p:nvSpPr>
        <p:spPr>
          <a:xfrm>
            <a:off x="279400" y="1524000"/>
            <a:ext cx="9601200" cy="449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rPr>
                <a:solidFill>
                  <a:srgbClr val="525252"/>
                </a:solidFill>
              </a:rPr>
              <a:t>Green Funerals</a:t>
            </a:r>
          </a:p>
          <a:p>
            <a:pPr algn="l">
              <a:defRPr sz="2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Sometimes lower cost but not always.</a:t>
            </a:r>
          </a:p>
          <a:p>
            <a:pPr marL="393700" indent="-393700" algn="l">
              <a:tabLst>
                <a:tab pos="393700" algn="l"/>
              </a:tabLst>
              <a:defRPr sz="1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Often goes hand in hand with Cremation, no embalming, biodegradable caskets for burials, small gatherings in natural setting.</a:t>
            </a:r>
          </a:p>
          <a:p>
            <a:pPr marL="393700" indent="-393700" algn="l">
              <a:defRPr sz="3600"/>
            </a:pPr>
          </a:p>
          <a:p>
            <a:pPr algn="l">
              <a:lnSpc>
                <a:spcPct val="60000"/>
              </a:lnSpc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25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26" name="Shape 226"/>
          <p:cNvSpPr/>
          <p:nvPr/>
        </p:nvSpPr>
        <p:spPr>
          <a:xfrm>
            <a:off x="279400" y="1524000"/>
            <a:ext cx="9601200" cy="605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rPr>
                <a:solidFill>
                  <a:srgbClr val="525252"/>
                </a:solidFill>
              </a:rPr>
              <a:t>Green Funerals</a:t>
            </a:r>
          </a:p>
          <a:p>
            <a:pPr algn="l">
              <a:defRPr sz="2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Sometimes lower cost but not always.</a:t>
            </a:r>
          </a:p>
          <a:p>
            <a:pPr marL="393700" indent="-393700" algn="l">
              <a:tabLst>
                <a:tab pos="393700" algn="l"/>
              </a:tabLst>
              <a:defRPr sz="1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Often goes hand in hand with Cremation, no embalming, biodegradable caskets for burials, small gatherings in natural setting.</a:t>
            </a:r>
          </a:p>
          <a:p>
            <a:pPr marL="393700" indent="-393700" algn="l">
              <a:defRPr sz="3600"/>
            </a:pPr>
          </a:p>
          <a:p>
            <a:pPr>
              <a:defRPr i="1" sz="3600"/>
            </a:pPr>
            <a:r>
              <a:t>Use Organic materials, containers.  Natural style arrangements, offer alternatives such as trees, perennials, garden stones.</a:t>
            </a:r>
          </a:p>
          <a:p>
            <a:pPr algn="l">
              <a:lnSpc>
                <a:spcPct val="60000"/>
              </a:lnSpc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29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30" name="Shape 230"/>
          <p:cNvSpPr/>
          <p:nvPr/>
        </p:nvSpPr>
        <p:spPr>
          <a:xfrm>
            <a:off x="279400" y="1524000"/>
            <a:ext cx="9601200" cy="288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rPr>
                <a:solidFill>
                  <a:srgbClr val="525252"/>
                </a:solidFill>
              </a:rPr>
              <a:t>New Face of the Profession</a:t>
            </a:r>
          </a:p>
          <a:p>
            <a:pPr algn="l">
              <a:defRPr sz="2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Fewer family run Funeral Homes.</a:t>
            </a:r>
          </a:p>
          <a:p>
            <a:pPr marL="393700" indent="-393700" algn="l">
              <a:tabLst>
                <a:tab pos="393700" algn="l"/>
              </a:tabLst>
              <a:defRPr sz="1400"/>
            </a:pPr>
          </a:p>
          <a:p>
            <a:pPr>
              <a:defRPr i="1"/>
            </a:pPr>
          </a:p>
          <a:p>
            <a:pPr algn="l">
              <a:lnSpc>
                <a:spcPct val="60000"/>
              </a:lnSpc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33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34" name="Shape 234"/>
          <p:cNvSpPr/>
          <p:nvPr/>
        </p:nvSpPr>
        <p:spPr>
          <a:xfrm>
            <a:off x="279400" y="1524000"/>
            <a:ext cx="9601200" cy="449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rPr>
                <a:solidFill>
                  <a:srgbClr val="525252"/>
                </a:solidFill>
              </a:rPr>
              <a:t>New Face of the Profession</a:t>
            </a:r>
          </a:p>
          <a:p>
            <a:pPr algn="l">
              <a:defRPr sz="2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Fewer family run Funeral Homes.</a:t>
            </a:r>
          </a:p>
          <a:p>
            <a:pPr marL="393700" indent="-393700" algn="l">
              <a:tabLst>
                <a:tab pos="393700" algn="l"/>
              </a:tabLst>
              <a:defRPr sz="1400"/>
            </a:pPr>
          </a:p>
          <a:p>
            <a:pPr marL="393700" indent="-393700" algn="l">
              <a:lnSpc>
                <a:spcPct val="90000"/>
              </a:lnSpc>
              <a:tabLst>
                <a:tab pos="393700" algn="l"/>
              </a:tabLst>
              <a:defRPr sz="3600"/>
            </a:pPr>
            <a:r>
              <a:t>•	The top 4 publicly-traded funeral home operators in the U.S. accounted for approximately 10% of market share in 2009.</a:t>
            </a:r>
          </a:p>
          <a:p>
            <a:pPr marL="393700" indent="-393700" algn="l">
              <a:tabLst>
                <a:tab pos="393700" algn="l"/>
              </a:tabLst>
              <a:defRPr sz="1400"/>
            </a:pPr>
          </a:p>
          <a:p>
            <a:pPr>
              <a:defRPr i="1"/>
            </a:pPr>
          </a:p>
          <a:p>
            <a:pPr algn="l">
              <a:lnSpc>
                <a:spcPct val="60000"/>
              </a:lnSpc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37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38" name="Shape 238"/>
          <p:cNvSpPr/>
          <p:nvPr/>
        </p:nvSpPr>
        <p:spPr>
          <a:xfrm>
            <a:off x="279400" y="1524000"/>
            <a:ext cx="9601200" cy="506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rPr>
                <a:solidFill>
                  <a:srgbClr val="525252"/>
                </a:solidFill>
              </a:rPr>
              <a:t>New Face of the Profession</a:t>
            </a:r>
          </a:p>
          <a:p>
            <a:pPr algn="l">
              <a:defRPr sz="2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Fewer family run Funeral Homes.</a:t>
            </a:r>
          </a:p>
          <a:p>
            <a:pPr marL="393700" indent="-393700" algn="l">
              <a:tabLst>
                <a:tab pos="393700" algn="l"/>
              </a:tabLst>
              <a:defRPr sz="1400"/>
            </a:pPr>
          </a:p>
          <a:p>
            <a:pPr marL="393700" indent="-393700" algn="l">
              <a:lnSpc>
                <a:spcPct val="90000"/>
              </a:lnSpc>
              <a:tabLst>
                <a:tab pos="393700" algn="l"/>
              </a:tabLst>
              <a:defRPr sz="3600"/>
            </a:pPr>
            <a:r>
              <a:t>•	The top 4 publicly-traded funeral home operators in the U.S. accounted for approximately 10% of market share in 2009.</a:t>
            </a:r>
          </a:p>
          <a:p>
            <a:pPr marL="393700" indent="-393700" algn="l">
              <a:tabLst>
                <a:tab pos="393700" algn="l"/>
              </a:tabLst>
              <a:defRPr sz="1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More women entering this field.</a:t>
            </a:r>
          </a:p>
          <a:p>
            <a:pPr marL="393700" indent="-393700" algn="l">
              <a:defRPr sz="3600"/>
            </a:pPr>
          </a:p>
          <a:p>
            <a:pPr algn="l">
              <a:lnSpc>
                <a:spcPct val="60000"/>
              </a:lnSpc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41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42" name="Shape 242"/>
          <p:cNvSpPr/>
          <p:nvPr/>
        </p:nvSpPr>
        <p:spPr>
          <a:xfrm>
            <a:off x="279400" y="1524000"/>
            <a:ext cx="9601200" cy="600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rPr>
                <a:solidFill>
                  <a:srgbClr val="525252"/>
                </a:solidFill>
              </a:rPr>
              <a:t>New Face of the Profession</a:t>
            </a:r>
          </a:p>
          <a:p>
            <a:pPr algn="l">
              <a:defRPr sz="2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Fewer family run Funeral Homes.</a:t>
            </a:r>
          </a:p>
          <a:p>
            <a:pPr marL="393700" indent="-393700" algn="l">
              <a:tabLst>
                <a:tab pos="393700" algn="l"/>
              </a:tabLst>
              <a:defRPr sz="1400"/>
            </a:pPr>
          </a:p>
          <a:p>
            <a:pPr marL="393700" indent="-393700" algn="l">
              <a:lnSpc>
                <a:spcPct val="90000"/>
              </a:lnSpc>
              <a:tabLst>
                <a:tab pos="393700" algn="l"/>
              </a:tabLst>
              <a:defRPr sz="3600"/>
            </a:pPr>
            <a:r>
              <a:t>•	The top 4 publicly-traded funeral home operators in the U.S. accounted for approximately 10% of market share in 2009.</a:t>
            </a:r>
          </a:p>
          <a:p>
            <a:pPr marL="393700" indent="-393700" algn="l">
              <a:tabLst>
                <a:tab pos="393700" algn="l"/>
              </a:tabLst>
              <a:defRPr sz="1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More women entering this field.</a:t>
            </a:r>
          </a:p>
          <a:p>
            <a:pPr marL="393700" indent="-393700" algn="l">
              <a:defRPr sz="3600"/>
            </a:pPr>
          </a:p>
          <a:p>
            <a:pPr>
              <a:defRPr i="1"/>
            </a:pPr>
            <a:r>
              <a:t>Expect more professionally run funeral homes with a sharper eye on profit.  The network will be continually changing.</a:t>
            </a:r>
          </a:p>
          <a:p>
            <a:pPr algn="l">
              <a:lnSpc>
                <a:spcPct val="60000"/>
              </a:lnSpc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45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46" name="Shape 246"/>
          <p:cNvSpPr/>
          <p:nvPr/>
        </p:nvSpPr>
        <p:spPr>
          <a:xfrm>
            <a:off x="279400" y="1524000"/>
            <a:ext cx="9601200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400"/>
            </a:pPr>
            <a:r>
              <a:rPr>
                <a:solidFill>
                  <a:srgbClr val="525252"/>
                </a:solidFill>
              </a:rPr>
              <a:t>What Do Funeral Directors Want to See?</a:t>
            </a:r>
          </a:p>
          <a:p>
            <a:pPr algn="l">
              <a:defRPr sz="4800"/>
            </a:pP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49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50" name="Shape 250"/>
          <p:cNvSpPr/>
          <p:nvPr/>
        </p:nvSpPr>
        <p:spPr>
          <a:xfrm>
            <a:off x="279400" y="1524000"/>
            <a:ext cx="9601200" cy="341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400"/>
            </a:pPr>
            <a:r>
              <a:rPr>
                <a:solidFill>
                  <a:srgbClr val="525252"/>
                </a:solidFill>
              </a:rPr>
              <a:t>What Do Funeral Directors Want to See?</a:t>
            </a:r>
          </a:p>
          <a:p>
            <a:pPr algn="l">
              <a:defRPr sz="4800"/>
            </a:pP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Deliver on Time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Kathy Dudley  AIFSE</a:t>
            </a:r>
          </a:p>
        </p:txBody>
      </p:sp>
      <p:sp>
        <p:nvSpPr>
          <p:cNvPr id="178" name="Shape 178"/>
          <p:cNvSpPr/>
          <p:nvPr/>
        </p:nvSpPr>
        <p:spPr>
          <a:xfrm>
            <a:off x="279400" y="2540000"/>
            <a:ext cx="5359400" cy="435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just">
              <a:defRPr sz="2000"/>
            </a:pPr>
            <a:r>
              <a:t>Kathy Dudley has an MBA from the Manderson Graduate School of Business (The University of Alabama) and extensive industry experience as a retail flower shop owner.</a:t>
            </a:r>
          </a:p>
          <a:p>
            <a:pPr algn="just">
              <a:defRPr sz="1800"/>
            </a:pPr>
          </a:p>
          <a:p>
            <a:pPr algn="just">
              <a:defRPr sz="2000"/>
            </a:pPr>
            <a:r>
              <a:t>She is also an active member of SAF:</a:t>
            </a:r>
          </a:p>
          <a:p>
            <a:pPr algn="just">
              <a:defRPr sz="1200"/>
            </a:pPr>
          </a:p>
          <a:p>
            <a:pPr marL="698500" indent="-304800" algn="just">
              <a:tabLst>
                <a:tab pos="596900" algn="l"/>
              </a:tabLst>
              <a:defRPr sz="2000"/>
            </a:pPr>
            <a:r>
              <a:t>•	Chairman of the Floral Management</a:t>
            </a:r>
          </a:p>
          <a:p>
            <a:pPr marL="698500" indent="-304800" algn="just">
              <a:tabLst>
                <a:tab pos="596900" algn="l"/>
              </a:tabLst>
              <a:defRPr sz="2000"/>
            </a:pPr>
            <a:r>
              <a:t>	Magazine Committee</a:t>
            </a:r>
          </a:p>
          <a:p>
            <a:pPr marL="698500" indent="-304800" algn="just">
              <a:tabLst>
                <a:tab pos="596900" algn="l"/>
              </a:tabLst>
              <a:defRPr sz="600"/>
            </a:pPr>
          </a:p>
          <a:p>
            <a:pPr marL="698500" indent="-304800" algn="just">
              <a:tabLst>
                <a:tab pos="596900" algn="l"/>
              </a:tabLst>
              <a:defRPr sz="2000"/>
            </a:pPr>
            <a:r>
              <a:t>•	Member of the Retail Council</a:t>
            </a:r>
          </a:p>
          <a:p>
            <a:pPr marL="698500" indent="-304800" algn="just">
              <a:tabLst>
                <a:tab pos="596900" algn="l"/>
              </a:tabLst>
              <a:defRPr sz="600"/>
            </a:pPr>
          </a:p>
          <a:p>
            <a:pPr marL="698500" indent="-304800" algn="just">
              <a:tabLst>
                <a:tab pos="596900" algn="l"/>
              </a:tabLst>
              <a:defRPr sz="2000"/>
            </a:pPr>
            <a:r>
              <a:t>•	SAF Convention Presenter.</a:t>
            </a:r>
          </a:p>
          <a:p>
            <a:pPr algn="just">
              <a:defRPr sz="1800"/>
            </a:pPr>
          </a:p>
          <a:p>
            <a:pPr algn="just">
              <a:defRPr sz="2000"/>
            </a:pPr>
            <a:r>
              <a:t>Kathy is currently Business Manager</a:t>
            </a:r>
          </a:p>
          <a:p>
            <a:pPr algn="just">
              <a:defRPr sz="2000"/>
            </a:pPr>
            <a:r>
              <a:t>of Floral Strategies.</a:t>
            </a:r>
          </a:p>
        </p:txBody>
      </p:sp>
      <p:pic>
        <p:nvPicPr>
          <p:cNvPr id="179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pic>
        <p:nvPicPr>
          <p:cNvPr id="180" name="dudle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34160" y="2540000"/>
            <a:ext cx="3175001" cy="420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53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54" name="Shape 254"/>
          <p:cNvSpPr/>
          <p:nvPr/>
        </p:nvSpPr>
        <p:spPr>
          <a:xfrm>
            <a:off x="279400" y="1524000"/>
            <a:ext cx="9601200" cy="416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400"/>
            </a:pPr>
            <a:r>
              <a:rPr>
                <a:solidFill>
                  <a:srgbClr val="525252"/>
                </a:solidFill>
              </a:rPr>
              <a:t>What Do Funeral Directors Want to See?</a:t>
            </a:r>
          </a:p>
          <a:p>
            <a:pPr algn="l">
              <a:defRPr sz="4800"/>
            </a:pP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Deliver on Time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Be Courteous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57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58" name="Shape 258"/>
          <p:cNvSpPr/>
          <p:nvPr/>
        </p:nvSpPr>
        <p:spPr>
          <a:xfrm>
            <a:off x="279400" y="1524000"/>
            <a:ext cx="9601200" cy="416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400"/>
            </a:pPr>
            <a:r>
              <a:rPr>
                <a:solidFill>
                  <a:srgbClr val="525252"/>
                </a:solidFill>
              </a:rPr>
              <a:t>What Do Funeral Directors Want to See?</a:t>
            </a:r>
          </a:p>
          <a:p>
            <a:pPr algn="l">
              <a:defRPr sz="4800"/>
            </a:pP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Deliver on Time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Be Courteous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Make Sure Flowers Are Secure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61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62" name="Shape 262"/>
          <p:cNvSpPr/>
          <p:nvPr/>
        </p:nvSpPr>
        <p:spPr>
          <a:xfrm>
            <a:off x="279400" y="1524000"/>
            <a:ext cx="9601200" cy="491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400"/>
            </a:pPr>
            <a:r>
              <a:rPr>
                <a:solidFill>
                  <a:srgbClr val="525252"/>
                </a:solidFill>
              </a:rPr>
              <a:t>What Do Funeral Directors Want to See?</a:t>
            </a:r>
          </a:p>
          <a:p>
            <a:pPr algn="l">
              <a:defRPr sz="4800"/>
            </a:pP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Deliver on Time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Be Courteous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Make Sure Flowers Are Secure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Watch Your Sizing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65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66" name="Shape 266"/>
          <p:cNvSpPr/>
          <p:nvPr/>
        </p:nvSpPr>
        <p:spPr>
          <a:xfrm>
            <a:off x="279400" y="1524000"/>
            <a:ext cx="9601200" cy="341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400"/>
            </a:pPr>
            <a:r>
              <a:rPr>
                <a:solidFill>
                  <a:srgbClr val="525252"/>
                </a:solidFill>
              </a:rPr>
              <a:t>What Do Funeral Directors Want to See?</a:t>
            </a:r>
          </a:p>
          <a:p>
            <a:pPr algn="l">
              <a:defRPr sz="4800"/>
            </a:pP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Watch Your Weight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69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70" name="Shape 270"/>
          <p:cNvSpPr/>
          <p:nvPr/>
        </p:nvSpPr>
        <p:spPr>
          <a:xfrm>
            <a:off x="279400" y="1524000"/>
            <a:ext cx="9601200" cy="416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400"/>
            </a:pPr>
            <a:r>
              <a:rPr>
                <a:solidFill>
                  <a:srgbClr val="525252"/>
                </a:solidFill>
              </a:rPr>
              <a:t>What Do Funeral Directors Want to See?</a:t>
            </a:r>
          </a:p>
          <a:p>
            <a:pPr algn="l">
              <a:defRPr sz="4800"/>
            </a:pP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Watch Your Weight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Make Flowers Like the Picture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73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74" name="Shape 274"/>
          <p:cNvSpPr/>
          <p:nvPr/>
        </p:nvSpPr>
        <p:spPr>
          <a:xfrm>
            <a:off x="279400" y="1524000"/>
            <a:ext cx="9601200" cy="416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400"/>
            </a:pPr>
            <a:r>
              <a:rPr>
                <a:solidFill>
                  <a:srgbClr val="525252"/>
                </a:solidFill>
              </a:rPr>
              <a:t>What Do Funeral Directors Want to See?</a:t>
            </a:r>
          </a:p>
          <a:p>
            <a:pPr algn="l">
              <a:defRPr sz="4800"/>
            </a:pP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Watch Your Weight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Make Flowers Like the Picture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Put A Good Description on Back of Card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77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78" name="Shape 278"/>
          <p:cNvSpPr/>
          <p:nvPr/>
        </p:nvSpPr>
        <p:spPr>
          <a:xfrm>
            <a:off x="279400" y="1524000"/>
            <a:ext cx="9601200" cy="491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400"/>
            </a:pPr>
            <a:r>
              <a:rPr>
                <a:solidFill>
                  <a:srgbClr val="525252"/>
                </a:solidFill>
              </a:rPr>
              <a:t>What Do Funeral Directors Want to See?</a:t>
            </a:r>
          </a:p>
          <a:p>
            <a:pPr algn="l">
              <a:defRPr sz="4800"/>
            </a:pP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Watch Your Weight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Make Flowers Like the Picture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Put A Good Description on Back of Card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Include Senders Name and Address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81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82" name="Shape 282"/>
          <p:cNvSpPr/>
          <p:nvPr/>
        </p:nvSpPr>
        <p:spPr>
          <a:xfrm>
            <a:off x="279400" y="1524000"/>
            <a:ext cx="9601200" cy="370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400"/>
            </a:pPr>
            <a:r>
              <a:rPr>
                <a:solidFill>
                  <a:srgbClr val="525252"/>
                </a:solidFill>
              </a:rPr>
              <a:t>What Do Funeral Directors Want to See?</a:t>
            </a:r>
          </a:p>
          <a:p>
            <a:pPr algn="l">
              <a:defRPr sz="4800"/>
            </a:pP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Use Typed Cards, in a Clear Font, able to be read 3 feet away.  Times New Roman or Arial are great fonts, size 12 to 14 is ideal.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85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86" name="Shape 286"/>
          <p:cNvSpPr/>
          <p:nvPr/>
        </p:nvSpPr>
        <p:spPr>
          <a:xfrm>
            <a:off x="279400" y="1524000"/>
            <a:ext cx="9601200" cy="445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400"/>
            </a:pPr>
            <a:r>
              <a:rPr>
                <a:solidFill>
                  <a:srgbClr val="525252"/>
                </a:solidFill>
              </a:rPr>
              <a:t>What Do Funeral Directors Want to See?</a:t>
            </a:r>
          </a:p>
          <a:p>
            <a:pPr algn="l">
              <a:defRPr sz="4800"/>
            </a:pP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Use Typed Cards, in a Clear Font, able to be read 3 feet away. Times New Roman or Arial are great fonts, size 12 to 14 is ideal.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Offer to Help Deliver to Cemetery or Home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89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90" name="Shape 290"/>
          <p:cNvSpPr/>
          <p:nvPr/>
        </p:nvSpPr>
        <p:spPr>
          <a:xfrm>
            <a:off x="279400" y="1524000"/>
            <a:ext cx="9601200" cy="445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400"/>
            </a:pPr>
            <a:r>
              <a:rPr>
                <a:solidFill>
                  <a:srgbClr val="525252"/>
                </a:solidFill>
              </a:rPr>
              <a:t>What Do Funeral Directors Want to See?</a:t>
            </a:r>
          </a:p>
          <a:p>
            <a:pPr algn="l">
              <a:defRPr sz="4800"/>
            </a:pP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Use Typed Cards, in a Clear Font, able to be read 3 feet away. Times New Roman or Arial are great fonts, size 12 to 14 is ideal.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Offer to Help Deliver to Cemetery or Home</a:t>
            </a:r>
          </a:p>
          <a:p>
            <a:pPr lvl="1" marL="393700" indent="-50800" algn="l">
              <a:spcBef>
                <a:spcPts val="1800"/>
              </a:spcBef>
              <a:tabLst>
                <a:tab pos="393700" algn="l"/>
              </a:tabLst>
              <a:defRPr sz="3600"/>
            </a:pPr>
            <a:r>
              <a:t>• Don’t Use Old Flowers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183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184" name="Shape 184"/>
          <p:cNvSpPr/>
          <p:nvPr/>
        </p:nvSpPr>
        <p:spPr>
          <a:xfrm>
            <a:off x="279400" y="1524000"/>
            <a:ext cx="9601200" cy="372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t>Increased Personalization</a:t>
            </a:r>
          </a:p>
          <a:p>
            <a:pPr algn="l">
              <a:defRPr sz="2400"/>
            </a:pPr>
          </a:p>
          <a:p>
            <a:pPr marL="393700" indent="-393700" algn="l">
              <a:tabLst>
                <a:tab pos="393700" algn="l"/>
              </a:tabLst>
              <a:defRPr sz="3500"/>
            </a:pPr>
            <a:r>
              <a:t>•	As unique as the person who died. Examples include theme caskets, services on a golf course, etc.</a:t>
            </a:r>
          </a:p>
          <a:p>
            <a:pPr marL="393700" indent="-393700" algn="l">
              <a:defRPr sz="3600"/>
            </a:pPr>
          </a:p>
          <a:p>
            <a:pPr marL="393700" indent="-393700" algn="l">
              <a:defRPr sz="3600"/>
            </a:pPr>
          </a:p>
          <a:p>
            <a:pPr algn="l">
              <a:lnSpc>
                <a:spcPct val="60000"/>
              </a:lnSpc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type="title"/>
          </p:nvPr>
        </p:nvSpPr>
        <p:spPr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pPr/>
            <a:r>
              <a:t>Summary</a:t>
            </a:r>
          </a:p>
        </p:txBody>
      </p:sp>
      <p:pic>
        <p:nvPicPr>
          <p:cNvPr id="293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94" name="Shape 294"/>
          <p:cNvSpPr/>
          <p:nvPr/>
        </p:nvSpPr>
        <p:spPr>
          <a:xfrm>
            <a:off x="279400" y="2286000"/>
            <a:ext cx="9601200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393700" indent="-393700" algn="l">
              <a:tabLst>
                <a:tab pos="393700" algn="l"/>
              </a:tabLst>
              <a:defRPr sz="3600"/>
            </a:pPr>
            <a:r>
              <a:t>•	Communication with your Funeral Directors is paramount to future success.</a:t>
            </a:r>
          </a:p>
          <a:p>
            <a:pPr marL="393700" indent="-393700" algn="l">
              <a:tabLst>
                <a:tab pos="393700" algn="l"/>
              </a:tabLst>
              <a:defRPr sz="1400"/>
            </a:pPr>
          </a:p>
          <a:p>
            <a:pPr marL="393700" indent="-393700" algn="l">
              <a:tabLst>
                <a:tab pos="393700" algn="l"/>
              </a:tabLst>
              <a:defRPr sz="1400"/>
            </a:pPr>
          </a:p>
          <a:p>
            <a:pPr algn="l">
              <a:lnSpc>
                <a:spcPct val="60000"/>
              </a:lnSpc>
              <a:defRPr sz="4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type="title"/>
          </p:nvPr>
        </p:nvSpPr>
        <p:spPr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pPr/>
            <a:r>
              <a:t>Summary</a:t>
            </a:r>
          </a:p>
        </p:txBody>
      </p:sp>
      <p:pic>
        <p:nvPicPr>
          <p:cNvPr id="297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98" name="Shape 298"/>
          <p:cNvSpPr/>
          <p:nvPr/>
        </p:nvSpPr>
        <p:spPr>
          <a:xfrm>
            <a:off x="279400" y="2286000"/>
            <a:ext cx="9601200" cy="358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393700" indent="-393700" algn="l">
              <a:tabLst>
                <a:tab pos="393700" algn="l"/>
              </a:tabLst>
              <a:defRPr sz="3600"/>
            </a:pPr>
            <a:r>
              <a:t>•	Communication with your Funeral Directors is paramount to future success.</a:t>
            </a:r>
          </a:p>
          <a:p>
            <a:pPr marL="393700" indent="-393700" algn="l">
              <a:tabLst>
                <a:tab pos="393700" algn="l"/>
              </a:tabLst>
              <a:defRPr sz="1400"/>
            </a:pPr>
          </a:p>
          <a:p>
            <a:pPr marL="393700" indent="-393700" algn="l">
              <a:tabLst>
                <a:tab pos="393700" algn="l"/>
              </a:tabLst>
              <a:defRPr sz="1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Offer alternatives to meet the changing demands and desires of today’s funeral customer.</a:t>
            </a:r>
          </a:p>
          <a:p>
            <a:pPr algn="l">
              <a:lnSpc>
                <a:spcPct val="60000"/>
              </a:lnSpc>
              <a:defRPr sz="4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 You  For Participating</a:t>
            </a:r>
          </a:p>
        </p:txBody>
      </p:sp>
      <p:pic>
        <p:nvPicPr>
          <p:cNvPr id="301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302" name="Shape 302"/>
          <p:cNvSpPr/>
          <p:nvPr/>
        </p:nvSpPr>
        <p:spPr>
          <a:xfrm>
            <a:off x="279400" y="2489200"/>
            <a:ext cx="9601200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/>
            <a:r>
              <a:t>For more information about Kathy Dudley and Floral Strategies please visit www.floralstrategies.com or call 800.983.6184 </a:t>
            </a:r>
          </a:p>
          <a:p>
            <a:pPr algn="l"/>
          </a:p>
          <a:p>
            <a:pPr algn="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 You  For Participating</a:t>
            </a:r>
          </a:p>
        </p:txBody>
      </p:sp>
      <p:pic>
        <p:nvPicPr>
          <p:cNvPr id="305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306" name="Shape 306"/>
          <p:cNvSpPr/>
          <p:nvPr/>
        </p:nvSpPr>
        <p:spPr>
          <a:xfrm>
            <a:off x="279400" y="2489200"/>
            <a:ext cx="9601200" cy="383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/>
            <a:r>
              <a:t>For more information about Kathy Dudley and Floral Strategies please visit www.floralstrategies.com or call 800.983.6184 </a:t>
            </a:r>
          </a:p>
          <a:p>
            <a:pPr algn="l"/>
          </a:p>
          <a:p>
            <a:pPr algn="l"/>
            <a:r>
              <a:t>For related materials and information on future webinars please visit www.floristware.com/classroom.</a:t>
            </a:r>
          </a:p>
          <a:p>
            <a:pPr algn="l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 You  For Participating</a:t>
            </a:r>
          </a:p>
        </p:txBody>
      </p:sp>
      <p:pic>
        <p:nvPicPr>
          <p:cNvPr id="309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310" name="Shape 310"/>
          <p:cNvSpPr/>
          <p:nvPr/>
        </p:nvSpPr>
        <p:spPr>
          <a:xfrm>
            <a:off x="279400" y="2489200"/>
            <a:ext cx="9601200" cy="477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/>
            <a:r>
              <a:t>For more information about Kathy Dudley and Floral Strategies please visit www.floralstrategies.com or call 800.983.6184 </a:t>
            </a:r>
          </a:p>
          <a:p>
            <a:pPr algn="l"/>
          </a:p>
          <a:p>
            <a:pPr algn="l"/>
            <a:r>
              <a:t>For related materials and information on future webinars please visit www.floristware.com/classroom</a:t>
            </a:r>
          </a:p>
          <a:p>
            <a:pPr algn="l"/>
          </a:p>
          <a:p>
            <a:pPr algn="l"/>
            <a:r>
              <a:t>Also - please stay in touch by “Liking” FloristWare on Facebook and following FloristWare on Twitter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187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188" name="Shape 188"/>
          <p:cNvSpPr/>
          <p:nvPr/>
        </p:nvSpPr>
        <p:spPr>
          <a:xfrm>
            <a:off x="279400" y="1524000"/>
            <a:ext cx="9601200" cy="528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t>Increased Personalization</a:t>
            </a:r>
          </a:p>
          <a:p>
            <a:pPr algn="l">
              <a:defRPr sz="2400"/>
            </a:pPr>
          </a:p>
          <a:p>
            <a:pPr marL="393700" indent="-393700" algn="l">
              <a:tabLst>
                <a:tab pos="393700" algn="l"/>
              </a:tabLst>
              <a:defRPr sz="3500"/>
            </a:pPr>
            <a:r>
              <a:t>•	As unique as the person who died. Examples include theme caskets, services on a golf course, etc.</a:t>
            </a:r>
          </a:p>
          <a:p>
            <a:pPr marL="393700" indent="-393700" algn="l">
              <a:defRPr sz="3600"/>
            </a:pPr>
          </a:p>
          <a:p>
            <a:pPr marL="393700" indent="-393700" algn="l">
              <a:defRPr sz="3600"/>
            </a:pPr>
          </a:p>
          <a:p>
            <a:pPr>
              <a:defRPr i="1" sz="3600"/>
            </a:pPr>
            <a:r>
              <a:t>Stock up on personalized items such as golf tees and old clubs, fishing lures and poles, garden gloves and watering cans, packs of cards, poker chips, etc.</a:t>
            </a:r>
          </a:p>
          <a:p>
            <a:pPr algn="l">
              <a:lnSpc>
                <a:spcPct val="60000"/>
              </a:lnSpc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191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192" name="Shape 192"/>
          <p:cNvSpPr/>
          <p:nvPr/>
        </p:nvSpPr>
        <p:spPr>
          <a:xfrm>
            <a:off x="279400" y="1524000"/>
            <a:ext cx="9601200" cy="429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t>Advance Funeral Planning</a:t>
            </a:r>
          </a:p>
          <a:p>
            <a:pPr algn="l">
              <a:defRPr sz="2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Pre-plan and/or pre-pay.  Allows for choice of music, readings, setting, time of day, incorporate hobbies, etc... plus - alleviates stress on loved ones.</a:t>
            </a:r>
          </a:p>
          <a:p>
            <a:pPr marL="393700" indent="-393700" algn="l">
              <a:defRPr sz="3600"/>
            </a:pPr>
          </a:p>
          <a:p>
            <a:pPr>
              <a:defRPr i="1" sz="3600"/>
            </a:pPr>
          </a:p>
          <a:p>
            <a:pPr algn="l">
              <a:lnSpc>
                <a:spcPct val="60000"/>
              </a:lnSpc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195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196" name="Shape 196"/>
          <p:cNvSpPr/>
          <p:nvPr/>
        </p:nvSpPr>
        <p:spPr>
          <a:xfrm>
            <a:off x="279400" y="1524000"/>
            <a:ext cx="9601200" cy="533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t>Advance Funeral Planning</a:t>
            </a:r>
          </a:p>
          <a:p>
            <a:pPr algn="l">
              <a:defRPr sz="2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Pre-plan and/or pre-pay.  Allows for choice of music, readings, setting, time of day, incorporate hobbies, etc... plus - alleviates stress on loved ones.</a:t>
            </a:r>
          </a:p>
          <a:p>
            <a:pPr marL="393700" indent="-393700" algn="l">
              <a:defRPr sz="3600"/>
            </a:pPr>
          </a:p>
          <a:p>
            <a:pPr>
              <a:defRPr i="1" sz="3600"/>
            </a:pPr>
            <a:r>
              <a:t>Talk to your funeral director.  Are they talking</a:t>
            </a:r>
          </a:p>
          <a:p>
            <a:pPr>
              <a:defRPr i="1" sz="3600"/>
            </a:pPr>
            <a:r>
              <a:t>about flowers when they pre-plan? How</a:t>
            </a:r>
          </a:p>
          <a:p>
            <a:pPr>
              <a:defRPr i="1" sz="3600"/>
            </a:pPr>
            <a:r>
              <a:t>can you assist them in this?</a:t>
            </a:r>
          </a:p>
          <a:p>
            <a:pPr algn="l">
              <a:lnSpc>
                <a:spcPct val="60000"/>
              </a:lnSpc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199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00" name="Shape 200"/>
          <p:cNvSpPr/>
          <p:nvPr/>
        </p:nvSpPr>
        <p:spPr>
          <a:xfrm>
            <a:off x="279400" y="1524000"/>
            <a:ext cx="9601200" cy="502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t>Cremations on the Rise</a:t>
            </a:r>
          </a:p>
          <a:p>
            <a:pPr algn="l">
              <a:defRPr sz="2400"/>
            </a:pPr>
          </a:p>
          <a:p>
            <a:pPr marL="393700" marR="4152900" indent="-393700" algn="l"/>
            <a:r>
              <a:t>•	Partially economically driven.</a:t>
            </a:r>
          </a:p>
          <a:p>
            <a:pPr lvl="1" marL="393700" marR="4152900" indent="-50800" algn="l"/>
            <a:r>
              <a:t>Prices as low as 1/5th the cost</a:t>
            </a:r>
          </a:p>
          <a:p>
            <a:pPr lvl="1" marL="393700" marR="4152900" indent="-50800" algn="l"/>
            <a:r>
              <a:t>of traditional funeral.</a:t>
            </a:r>
          </a:p>
          <a:p>
            <a:pPr lvl="1" marL="393700" marR="4152900" indent="-50800" algn="l"/>
          </a:p>
          <a:p>
            <a:pPr lvl="1" marL="393700" marR="4152900" indent="-50800" algn="l"/>
          </a:p>
          <a:p>
            <a:pPr lvl="1" marL="393700" marR="4152900" indent="-50800" algn="l"/>
          </a:p>
          <a:p>
            <a:pPr marL="393700" indent="-393700" algn="l">
              <a:defRPr sz="3600"/>
            </a:pPr>
          </a:p>
          <a:p>
            <a:pPr algn="l">
              <a:lnSpc>
                <a:spcPct val="60000"/>
              </a:lnSpc>
              <a:defRPr sz="2400"/>
            </a:pPr>
          </a:p>
        </p:txBody>
      </p:sp>
      <p:graphicFrame>
        <p:nvGraphicFramePr>
          <p:cNvPr id="201" name="Chart 201"/>
          <p:cNvGraphicFramePr/>
          <p:nvPr/>
        </p:nvGraphicFramePr>
        <p:xfrm>
          <a:off x="6135370" y="2668270"/>
          <a:ext cx="3251327" cy="3484532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04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05" name="Shape 205"/>
          <p:cNvSpPr/>
          <p:nvPr/>
        </p:nvSpPr>
        <p:spPr>
          <a:xfrm>
            <a:off x="279400" y="1524000"/>
            <a:ext cx="9601200" cy="554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t>Cremations on the Rise</a:t>
            </a:r>
          </a:p>
          <a:p>
            <a:pPr algn="l">
              <a:defRPr sz="2400"/>
            </a:pPr>
          </a:p>
          <a:p>
            <a:pPr marL="393700" marR="4152900" indent="-393700" algn="l"/>
            <a:r>
              <a:t>•	Partially economically driven.</a:t>
            </a:r>
          </a:p>
          <a:p>
            <a:pPr lvl="1" marL="393700" marR="4152900" indent="-50800" algn="l"/>
            <a:r>
              <a:t>Prices as low as 1/5th the cost</a:t>
            </a:r>
          </a:p>
          <a:p>
            <a:pPr lvl="1" marL="393700" marR="4152900" indent="-50800" algn="l"/>
            <a:r>
              <a:t>of traditional funeral.</a:t>
            </a:r>
          </a:p>
          <a:p>
            <a:pPr lvl="1" marL="393700" marR="4152900" indent="-50800" algn="l"/>
          </a:p>
          <a:p>
            <a:pPr lvl="1" marL="393700" marR="4152900" indent="-50800" algn="l"/>
          </a:p>
          <a:p>
            <a:pPr lvl="1" marL="393700" marR="4152900" indent="-50800" algn="l"/>
          </a:p>
          <a:p>
            <a:pPr lvl="1" marL="393700" marR="4152900" indent="-50800">
              <a:tabLst>
                <a:tab pos="393700" algn="l"/>
              </a:tabLst>
              <a:defRPr i="1" sz="3600"/>
            </a:pPr>
            <a:r>
              <a:t>Make a Cremation Portfolio</a:t>
            </a:r>
          </a:p>
          <a:p>
            <a:pPr marL="393700" indent="-393700" algn="l">
              <a:defRPr sz="3600"/>
            </a:pPr>
          </a:p>
          <a:p>
            <a:pPr algn="l">
              <a:lnSpc>
                <a:spcPct val="60000"/>
              </a:lnSpc>
              <a:defRPr sz="2400"/>
            </a:pPr>
          </a:p>
        </p:txBody>
      </p:sp>
      <p:graphicFrame>
        <p:nvGraphicFramePr>
          <p:cNvPr id="206" name="Chart 206"/>
          <p:cNvGraphicFramePr/>
          <p:nvPr/>
        </p:nvGraphicFramePr>
        <p:xfrm>
          <a:off x="6135370" y="2668270"/>
          <a:ext cx="3251327" cy="3484532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title"/>
          </p:nvPr>
        </p:nvSpPr>
        <p:spPr>
          <a:xfrm>
            <a:off x="279400" y="203200"/>
            <a:ext cx="9601200" cy="1270000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pPr/>
            <a:r>
              <a:t>Trends  in  The  Funeral  Industry</a:t>
            </a:r>
          </a:p>
        </p:txBody>
      </p:sp>
      <p:pic>
        <p:nvPicPr>
          <p:cNvPr id="209" name="FWLogo_OfficialPrintVersion.pdf"/>
          <p:cNvPicPr>
            <a:picLocks noChangeAspect="1"/>
          </p:cNvPicPr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50800" y="50800"/>
            <a:ext cx="1524000" cy="299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50000"/>
              </a:srgbClr>
            </a:outerShdw>
          </a:effectLst>
        </p:spPr>
      </p:pic>
      <p:sp>
        <p:nvSpPr>
          <p:cNvPr id="210" name="Shape 210"/>
          <p:cNvSpPr/>
          <p:nvPr/>
        </p:nvSpPr>
        <p:spPr>
          <a:xfrm>
            <a:off x="279400" y="1524000"/>
            <a:ext cx="9601200" cy="377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4800"/>
            </a:pPr>
            <a:r>
              <a:rPr>
                <a:solidFill>
                  <a:srgbClr val="525252"/>
                </a:solidFill>
              </a:rPr>
              <a:t>Technology Playing Larger Role</a:t>
            </a:r>
          </a:p>
          <a:p>
            <a:pPr algn="l">
              <a:defRPr sz="2400"/>
            </a:pPr>
          </a:p>
          <a:p>
            <a:pPr marL="393700" indent="-393700" algn="l">
              <a:tabLst>
                <a:tab pos="393700" algn="l"/>
              </a:tabLst>
              <a:defRPr sz="3600"/>
            </a:pPr>
            <a:r>
              <a:t>•	Websites, online obituaries and guestbooks, even online memorial broadcasts.</a:t>
            </a:r>
          </a:p>
          <a:p>
            <a:pPr marL="393700" indent="-393700" algn="l">
              <a:tabLst>
                <a:tab pos="393700" algn="l"/>
              </a:tabLst>
              <a:defRPr sz="3600"/>
            </a:pPr>
          </a:p>
          <a:p>
            <a:pPr marL="393700" indent="-393700" algn="l">
              <a:defRPr sz="3600"/>
            </a:pPr>
          </a:p>
          <a:p>
            <a:pPr algn="l">
              <a:lnSpc>
                <a:spcPct val="60000"/>
              </a:lnSpc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